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58" r:id="rId4"/>
    <p:sldId id="274" r:id="rId5"/>
    <p:sldId id="275" r:id="rId6"/>
    <p:sldId id="260" r:id="rId7"/>
    <p:sldId id="261" r:id="rId8"/>
    <p:sldId id="262" r:id="rId9"/>
    <p:sldId id="273" r:id="rId10"/>
    <p:sldId id="266" r:id="rId11"/>
    <p:sldId id="270" r:id="rId12"/>
    <p:sldId id="269" r:id="rId13"/>
    <p:sldId id="259" r:id="rId14"/>
    <p:sldId id="267" r:id="rId15"/>
    <p:sldId id="268" r:id="rId16"/>
    <p:sldId id="264" r:id="rId17"/>
    <p:sldId id="278" r:id="rId18"/>
    <p:sldId id="279" r:id="rId19"/>
    <p:sldId id="263" r:id="rId20"/>
    <p:sldId id="276"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066" autoAdjust="0"/>
  </p:normalViewPr>
  <p:slideViewPr>
    <p:cSldViewPr>
      <p:cViewPr varScale="1">
        <p:scale>
          <a:sx n="63" d="100"/>
          <a:sy n="63" d="100"/>
        </p:scale>
        <p:origin x="-34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2100CC-59F4-4A4A-B0A6-2F92461F399F}" type="datetimeFigureOut">
              <a:rPr lang="en-US" smtClean="0"/>
              <a:t>4/8/2013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A081DE-D886-4191-B45F-9B84F5304880}" type="slidenum">
              <a:rPr lang="en-US" smtClean="0"/>
              <a:t>‹#›</a:t>
            </a:fld>
            <a:endParaRPr lang="en-US"/>
          </a:p>
        </p:txBody>
      </p:sp>
    </p:spTree>
    <p:extLst>
      <p:ext uri="{BB962C8B-B14F-4D97-AF65-F5344CB8AC3E}">
        <p14:creationId xmlns:p14="http://schemas.microsoft.com/office/powerpoint/2010/main" val="7402263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n.wikipedia.org/wiki/Civil_Rights_Act_of_1957"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en.wikipedia.org/wiki/Filibuster"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Lay and collect taxes, duties, imposts, and excises, provided they are uniform throughout the United States.</a:t>
            </a:r>
          </a:p>
          <a:p>
            <a:r>
              <a:rPr lang="en-US" sz="1200" dirty="0" smtClean="0"/>
              <a:t>Borrow money.</a:t>
            </a:r>
          </a:p>
          <a:p>
            <a:r>
              <a:rPr lang="en-US" sz="1200" dirty="0" smtClean="0"/>
              <a:t>Regulate commerce with foreign countries, among the states, and with Indian tribes.</a:t>
            </a:r>
          </a:p>
          <a:p>
            <a:r>
              <a:rPr lang="en-US" sz="1200" dirty="0" smtClean="0"/>
              <a:t>Establish rules for naturalization.</a:t>
            </a:r>
          </a:p>
          <a:p>
            <a:r>
              <a:rPr lang="en-US" sz="1200" dirty="0" smtClean="0"/>
              <a:t>Establish uniform bankruptcy laws throughout the United States.</a:t>
            </a:r>
          </a:p>
          <a:p>
            <a:r>
              <a:rPr lang="en-US" sz="1200" dirty="0" smtClean="0"/>
              <a:t>Coin money and regulate its value, as well as the value of foreign coin, and set the standard for weights and measures.</a:t>
            </a:r>
          </a:p>
          <a:p>
            <a:r>
              <a:rPr lang="en-US" sz="1200" dirty="0" smtClean="0"/>
              <a:t>Provide punishment for counterfeiting US coins and securities.</a:t>
            </a:r>
          </a:p>
          <a:p>
            <a:r>
              <a:rPr lang="en-US" sz="1200" dirty="0" smtClean="0"/>
              <a:t>Establish post offices and post roads.</a:t>
            </a:r>
          </a:p>
          <a:p>
            <a:r>
              <a:rPr lang="en-US" sz="1200" dirty="0" smtClean="0"/>
              <a:t>Securing, for limited times, to authors and inventors exclusive right to their writings and inventions.</a:t>
            </a:r>
          </a:p>
          <a:p>
            <a:r>
              <a:rPr lang="en-US" sz="1200" dirty="0" smtClean="0"/>
              <a:t>Create courts inferior to the Supreme Court.</a:t>
            </a:r>
          </a:p>
          <a:p>
            <a:r>
              <a:rPr lang="en-US" sz="1200" dirty="0" smtClean="0"/>
              <a:t>Define and punish piracy and felonies committed at sea, and offenses against the laws of nations.</a:t>
            </a:r>
          </a:p>
          <a:p>
            <a:endParaRPr lang="en-US" dirty="0"/>
          </a:p>
        </p:txBody>
      </p:sp>
      <p:sp>
        <p:nvSpPr>
          <p:cNvPr id="4" name="Slide Number Placeholder 3"/>
          <p:cNvSpPr>
            <a:spLocks noGrp="1"/>
          </p:cNvSpPr>
          <p:nvPr>
            <p:ph type="sldNum" sz="quarter" idx="10"/>
          </p:nvPr>
        </p:nvSpPr>
        <p:spPr/>
        <p:txBody>
          <a:bodyPr/>
          <a:lstStyle/>
          <a:p>
            <a:fld id="{64A081DE-D886-4191-B45F-9B84F5304880}" type="slidenum">
              <a:rPr lang="en-US" smtClean="0"/>
              <a:t>4</a:t>
            </a:fld>
            <a:endParaRPr lang="en-US"/>
          </a:p>
        </p:txBody>
      </p:sp>
    </p:spTree>
    <p:extLst>
      <p:ext uri="{BB962C8B-B14F-4D97-AF65-F5344CB8AC3E}">
        <p14:creationId xmlns:p14="http://schemas.microsoft.com/office/powerpoint/2010/main" val="24835867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opposition to the </a:t>
            </a:r>
            <a:r>
              <a:rPr lang="en-US" dirty="0" smtClean="0">
                <a:hlinkClick r:id="rId3" action="ppaction://hlinkfile" tooltip="Civil Rights Act of 1957"/>
              </a:rPr>
              <a:t>Civil Rights Act of 1957</a:t>
            </a:r>
            <a:r>
              <a:rPr lang="en-US" dirty="0" smtClean="0"/>
              <a:t>, he conducted the longest </a:t>
            </a:r>
            <a:r>
              <a:rPr lang="en-US" dirty="0" smtClean="0">
                <a:hlinkClick r:id="rId4" action="ppaction://hlinkfile" tooltip="Filibuster"/>
              </a:rPr>
              <a:t>filibuster</a:t>
            </a:r>
            <a:r>
              <a:rPr lang="en-US" dirty="0" smtClean="0"/>
              <a:t> ever by a lone senator, at 24 hours and 18 minutes in length, nonstop. In the 1960s, he opposed the civil rights legislation of 1964 and 1965 to end segregation and enforce the voting rights of African-American citizens.</a:t>
            </a:r>
            <a:endParaRPr lang="en-US" dirty="0"/>
          </a:p>
        </p:txBody>
      </p:sp>
      <p:sp>
        <p:nvSpPr>
          <p:cNvPr id="4" name="Slide Number Placeholder 3"/>
          <p:cNvSpPr>
            <a:spLocks noGrp="1"/>
          </p:cNvSpPr>
          <p:nvPr>
            <p:ph type="sldNum" sz="quarter" idx="10"/>
          </p:nvPr>
        </p:nvSpPr>
        <p:spPr/>
        <p:txBody>
          <a:bodyPr/>
          <a:lstStyle/>
          <a:p>
            <a:fld id="{64A081DE-D886-4191-B45F-9B84F5304880}" type="slidenum">
              <a:rPr lang="en-US" smtClean="0"/>
              <a:t>7</a:t>
            </a:fld>
            <a:endParaRPr lang="en-US"/>
          </a:p>
        </p:txBody>
      </p:sp>
    </p:spTree>
    <p:extLst>
      <p:ext uri="{BB962C8B-B14F-4D97-AF65-F5344CB8AC3E}">
        <p14:creationId xmlns:p14="http://schemas.microsoft.com/office/powerpoint/2010/main" val="13581882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The Constitution grants the president 10 days to review a measure passed by the Congress. If the president has not signed the bill after 10 days, it becomes law without his signature. However, if Congress adjourns during the 10-day period, the bill does not become law.</a:t>
            </a:r>
          </a:p>
          <a:p>
            <a:endParaRPr lang="en-US" dirty="0"/>
          </a:p>
        </p:txBody>
      </p:sp>
      <p:sp>
        <p:nvSpPr>
          <p:cNvPr id="4" name="Slide Number Placeholder 3"/>
          <p:cNvSpPr>
            <a:spLocks noGrp="1"/>
          </p:cNvSpPr>
          <p:nvPr>
            <p:ph type="sldNum" sz="quarter" idx="10"/>
          </p:nvPr>
        </p:nvSpPr>
        <p:spPr/>
        <p:txBody>
          <a:bodyPr/>
          <a:lstStyle/>
          <a:p>
            <a:fld id="{64A081DE-D886-4191-B45F-9B84F5304880}" type="slidenum">
              <a:rPr lang="en-US" smtClean="0"/>
              <a:t>15</a:t>
            </a:fld>
            <a:endParaRPr lang="en-US"/>
          </a:p>
        </p:txBody>
      </p:sp>
    </p:spTree>
    <p:extLst>
      <p:ext uri="{BB962C8B-B14F-4D97-AF65-F5344CB8AC3E}">
        <p14:creationId xmlns:p14="http://schemas.microsoft.com/office/powerpoint/2010/main" val="27565314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latin typeface="+mn-lt"/>
                <a:ea typeface="+mn-ea"/>
                <a:cs typeface="+mn-cs"/>
              </a:rPr>
              <a:t>An</a:t>
            </a:r>
            <a:r>
              <a:rPr lang="en-US" sz="1200" b="1" i="1" kern="1200" dirty="0" smtClean="0">
                <a:solidFill>
                  <a:schemeClr val="tx1"/>
                </a:solidFill>
                <a:latin typeface="+mn-lt"/>
                <a:ea typeface="+mn-ea"/>
                <a:cs typeface="+mn-cs"/>
              </a:rPr>
              <a:t> interest group</a:t>
            </a:r>
            <a:r>
              <a:rPr lang="en-US" sz="1200" i="1" kern="1200" dirty="0" smtClean="0">
                <a:solidFill>
                  <a:schemeClr val="tx1"/>
                </a:solidFill>
                <a:latin typeface="+mn-lt"/>
                <a:ea typeface="+mn-ea"/>
                <a:cs typeface="+mn-cs"/>
              </a:rPr>
              <a:t> (also called an advocacy group, lobbying group, pressure group, or special interest) is a group, however loosely or tightly organized, that is determined to encourage or prevent changes in public policy without trying to be elected. The textbook used in class defines this as "An organization of people with shared ideas and attitudes who attempt to influence public policy.“</a:t>
            </a:r>
          </a:p>
          <a:p>
            <a:endParaRPr lang="en-US" sz="1200" i="1" kern="1200" dirty="0" smtClean="0">
              <a:solidFill>
                <a:schemeClr val="tx1"/>
              </a:solidFill>
              <a:latin typeface="+mn-lt"/>
              <a:ea typeface="+mn-ea"/>
              <a:cs typeface="+mn-cs"/>
            </a:endParaRPr>
          </a:p>
          <a:p>
            <a:r>
              <a:rPr lang="en-US" sz="1200" i="1" kern="1200" dirty="0" smtClean="0">
                <a:solidFill>
                  <a:schemeClr val="tx1"/>
                </a:solidFill>
                <a:latin typeface="+mn-lt"/>
                <a:ea typeface="+mn-ea"/>
                <a:cs typeface="+mn-cs"/>
              </a:rPr>
              <a:t>http://www.twyman-whitney.com/americancitizen/links/lobbies.htm</a:t>
            </a:r>
          </a:p>
        </p:txBody>
      </p:sp>
      <p:sp>
        <p:nvSpPr>
          <p:cNvPr id="4" name="Slide Number Placeholder 3"/>
          <p:cNvSpPr>
            <a:spLocks noGrp="1"/>
          </p:cNvSpPr>
          <p:nvPr>
            <p:ph type="sldNum" sz="quarter" idx="10"/>
          </p:nvPr>
        </p:nvSpPr>
        <p:spPr/>
        <p:txBody>
          <a:bodyPr/>
          <a:lstStyle/>
          <a:p>
            <a:fld id="{09AE3E3A-1205-459D-8518-71098F5A0C36}" type="slidenum">
              <a:rPr lang="en-US" smtClean="0"/>
              <a:t>17</a:t>
            </a:fld>
            <a:endParaRPr lang="en-US"/>
          </a:p>
        </p:txBody>
      </p:sp>
    </p:spTree>
    <p:extLst>
      <p:ext uri="{BB962C8B-B14F-4D97-AF65-F5344CB8AC3E}">
        <p14:creationId xmlns:p14="http://schemas.microsoft.com/office/powerpoint/2010/main" val="37402340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CBC899-76A9-4D1B-AA32-C16C0CD5C10E}" type="datetimeFigureOut">
              <a:rPr lang="en-US" smtClean="0"/>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1104DF-C6D9-4B89-A78E-F72E2F926299}" type="slidenum">
              <a:rPr lang="en-US" smtClean="0"/>
              <a:t>‹#›</a:t>
            </a:fld>
            <a:endParaRPr lang="en-US"/>
          </a:p>
        </p:txBody>
      </p:sp>
    </p:spTree>
    <p:extLst>
      <p:ext uri="{BB962C8B-B14F-4D97-AF65-F5344CB8AC3E}">
        <p14:creationId xmlns:p14="http://schemas.microsoft.com/office/powerpoint/2010/main" val="1798022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CBC899-76A9-4D1B-AA32-C16C0CD5C10E}" type="datetimeFigureOut">
              <a:rPr lang="en-US" smtClean="0"/>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1104DF-C6D9-4B89-A78E-F72E2F926299}" type="slidenum">
              <a:rPr lang="en-US" smtClean="0"/>
              <a:t>‹#›</a:t>
            </a:fld>
            <a:endParaRPr lang="en-US"/>
          </a:p>
        </p:txBody>
      </p:sp>
    </p:spTree>
    <p:extLst>
      <p:ext uri="{BB962C8B-B14F-4D97-AF65-F5344CB8AC3E}">
        <p14:creationId xmlns:p14="http://schemas.microsoft.com/office/powerpoint/2010/main" val="37161320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CBC899-76A9-4D1B-AA32-C16C0CD5C10E}" type="datetimeFigureOut">
              <a:rPr lang="en-US" smtClean="0"/>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1104DF-C6D9-4B89-A78E-F72E2F926299}" type="slidenum">
              <a:rPr lang="en-US" smtClean="0"/>
              <a:t>‹#›</a:t>
            </a:fld>
            <a:endParaRPr lang="en-US"/>
          </a:p>
        </p:txBody>
      </p:sp>
    </p:spTree>
    <p:extLst>
      <p:ext uri="{BB962C8B-B14F-4D97-AF65-F5344CB8AC3E}">
        <p14:creationId xmlns:p14="http://schemas.microsoft.com/office/powerpoint/2010/main" val="14898234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CBC899-76A9-4D1B-AA32-C16C0CD5C10E}" type="datetimeFigureOut">
              <a:rPr lang="en-US" smtClean="0"/>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1104DF-C6D9-4B89-A78E-F72E2F926299}" type="slidenum">
              <a:rPr lang="en-US" smtClean="0"/>
              <a:t>‹#›</a:t>
            </a:fld>
            <a:endParaRPr lang="en-US"/>
          </a:p>
        </p:txBody>
      </p:sp>
    </p:spTree>
    <p:extLst>
      <p:ext uri="{BB962C8B-B14F-4D97-AF65-F5344CB8AC3E}">
        <p14:creationId xmlns:p14="http://schemas.microsoft.com/office/powerpoint/2010/main" val="1514022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CBC899-76A9-4D1B-AA32-C16C0CD5C10E}" type="datetimeFigureOut">
              <a:rPr lang="en-US" smtClean="0"/>
              <a:t>4/8/2013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B1104DF-C6D9-4B89-A78E-F72E2F926299}" type="slidenum">
              <a:rPr lang="en-US" smtClean="0"/>
              <a:t>‹#›</a:t>
            </a:fld>
            <a:endParaRPr lang="en-US"/>
          </a:p>
        </p:txBody>
      </p:sp>
    </p:spTree>
    <p:extLst>
      <p:ext uri="{BB962C8B-B14F-4D97-AF65-F5344CB8AC3E}">
        <p14:creationId xmlns:p14="http://schemas.microsoft.com/office/powerpoint/2010/main" val="2813816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CBC899-76A9-4D1B-AA32-C16C0CD5C10E}" type="datetimeFigureOut">
              <a:rPr lang="en-US" smtClean="0"/>
              <a:t>4/8/2013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1104DF-C6D9-4B89-A78E-F72E2F926299}" type="slidenum">
              <a:rPr lang="en-US" smtClean="0"/>
              <a:t>‹#›</a:t>
            </a:fld>
            <a:endParaRPr lang="en-US"/>
          </a:p>
        </p:txBody>
      </p:sp>
    </p:spTree>
    <p:extLst>
      <p:ext uri="{BB962C8B-B14F-4D97-AF65-F5344CB8AC3E}">
        <p14:creationId xmlns:p14="http://schemas.microsoft.com/office/powerpoint/2010/main" val="3527667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CBC899-76A9-4D1B-AA32-C16C0CD5C10E}" type="datetimeFigureOut">
              <a:rPr lang="en-US" smtClean="0"/>
              <a:t>4/8/2013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B1104DF-C6D9-4B89-A78E-F72E2F926299}" type="slidenum">
              <a:rPr lang="en-US" smtClean="0"/>
              <a:t>‹#›</a:t>
            </a:fld>
            <a:endParaRPr lang="en-US"/>
          </a:p>
        </p:txBody>
      </p:sp>
    </p:spTree>
    <p:extLst>
      <p:ext uri="{BB962C8B-B14F-4D97-AF65-F5344CB8AC3E}">
        <p14:creationId xmlns:p14="http://schemas.microsoft.com/office/powerpoint/2010/main" val="38928217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CBC899-76A9-4D1B-AA32-C16C0CD5C10E}" type="datetimeFigureOut">
              <a:rPr lang="en-US" smtClean="0"/>
              <a:t>4/8/2013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B1104DF-C6D9-4B89-A78E-F72E2F926299}" type="slidenum">
              <a:rPr lang="en-US" smtClean="0"/>
              <a:t>‹#›</a:t>
            </a:fld>
            <a:endParaRPr lang="en-US"/>
          </a:p>
        </p:txBody>
      </p:sp>
    </p:spTree>
    <p:extLst>
      <p:ext uri="{BB962C8B-B14F-4D97-AF65-F5344CB8AC3E}">
        <p14:creationId xmlns:p14="http://schemas.microsoft.com/office/powerpoint/2010/main" val="158939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CBC899-76A9-4D1B-AA32-C16C0CD5C10E}" type="datetimeFigureOut">
              <a:rPr lang="en-US" smtClean="0"/>
              <a:t>4/8/2013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B1104DF-C6D9-4B89-A78E-F72E2F926299}" type="slidenum">
              <a:rPr lang="en-US" smtClean="0"/>
              <a:t>‹#›</a:t>
            </a:fld>
            <a:endParaRPr lang="en-US"/>
          </a:p>
        </p:txBody>
      </p:sp>
    </p:spTree>
    <p:extLst>
      <p:ext uri="{BB962C8B-B14F-4D97-AF65-F5344CB8AC3E}">
        <p14:creationId xmlns:p14="http://schemas.microsoft.com/office/powerpoint/2010/main" val="3409586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CBC899-76A9-4D1B-AA32-C16C0CD5C10E}" type="datetimeFigureOut">
              <a:rPr lang="en-US" smtClean="0"/>
              <a:t>4/8/2013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1104DF-C6D9-4B89-A78E-F72E2F926299}" type="slidenum">
              <a:rPr lang="en-US" smtClean="0"/>
              <a:t>‹#›</a:t>
            </a:fld>
            <a:endParaRPr lang="en-US"/>
          </a:p>
        </p:txBody>
      </p:sp>
    </p:spTree>
    <p:extLst>
      <p:ext uri="{BB962C8B-B14F-4D97-AF65-F5344CB8AC3E}">
        <p14:creationId xmlns:p14="http://schemas.microsoft.com/office/powerpoint/2010/main" val="36685842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CBC899-76A9-4D1B-AA32-C16C0CD5C10E}" type="datetimeFigureOut">
              <a:rPr lang="en-US" smtClean="0"/>
              <a:t>4/8/2013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B1104DF-C6D9-4B89-A78E-F72E2F926299}" type="slidenum">
              <a:rPr lang="en-US" smtClean="0"/>
              <a:t>‹#›</a:t>
            </a:fld>
            <a:endParaRPr lang="en-US"/>
          </a:p>
        </p:txBody>
      </p:sp>
    </p:spTree>
    <p:extLst>
      <p:ext uri="{BB962C8B-B14F-4D97-AF65-F5344CB8AC3E}">
        <p14:creationId xmlns:p14="http://schemas.microsoft.com/office/powerpoint/2010/main" val="3691493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CBC899-76A9-4D1B-AA32-C16C0CD5C10E}" type="datetimeFigureOut">
              <a:rPr lang="en-US" smtClean="0"/>
              <a:t>4/8/2013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1104DF-C6D9-4B89-A78E-F72E2F926299}" type="slidenum">
              <a:rPr lang="en-US" smtClean="0"/>
              <a:t>‹#›</a:t>
            </a:fld>
            <a:endParaRPr lang="en-US"/>
          </a:p>
        </p:txBody>
      </p:sp>
    </p:spTree>
    <p:extLst>
      <p:ext uri="{BB962C8B-B14F-4D97-AF65-F5344CB8AC3E}">
        <p14:creationId xmlns:p14="http://schemas.microsoft.com/office/powerpoint/2010/main" val="41688921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www.flsenate.gov/Committees/Show/AHS/" TargetMode="External"/><Relationship Id="rId13" Type="http://schemas.openxmlformats.org/officeDocument/2006/relationships/hyperlink" Target="http://www.flsenate.gov/Committees/Show/CU/" TargetMode="External"/><Relationship Id="rId18" Type="http://schemas.openxmlformats.org/officeDocument/2006/relationships/hyperlink" Target="http://www.flsenate.gov/Committees/Show/EE/" TargetMode="External"/><Relationship Id="rId26" Type="http://schemas.openxmlformats.org/officeDocument/2006/relationships/hyperlink" Target="http://www.flsenate.gov/Committees/Show/RC/" TargetMode="External"/><Relationship Id="rId3" Type="http://schemas.openxmlformats.org/officeDocument/2006/relationships/hyperlink" Target="http://www.flsenate.gov/Committees/Show/AP/" TargetMode="External"/><Relationship Id="rId21" Type="http://schemas.openxmlformats.org/officeDocument/2006/relationships/hyperlink" Target="http://www.flsenate.gov/Committees/Show/HP/" TargetMode="External"/><Relationship Id="rId7" Type="http://schemas.openxmlformats.org/officeDocument/2006/relationships/hyperlink" Target="http://www.flsenate.gov/Committees/Show/AGG/" TargetMode="External"/><Relationship Id="rId12" Type="http://schemas.openxmlformats.org/officeDocument/2006/relationships/hyperlink" Target="http://www.flsenate.gov/Committees/Show/CM/" TargetMode="External"/><Relationship Id="rId17" Type="http://schemas.openxmlformats.org/officeDocument/2006/relationships/hyperlink" Target="http://www.flsenate.gov/Committees/Show/EP/" TargetMode="External"/><Relationship Id="rId25" Type="http://schemas.openxmlformats.org/officeDocument/2006/relationships/hyperlink" Target="http://www.flsenate.gov/Committees/Show/RI/" TargetMode="External"/><Relationship Id="rId2" Type="http://schemas.openxmlformats.org/officeDocument/2006/relationships/hyperlink" Target="http://www.flsenate.gov/Committees/Show/AG/" TargetMode="External"/><Relationship Id="rId16" Type="http://schemas.openxmlformats.org/officeDocument/2006/relationships/hyperlink" Target="http://www.flsenate.gov/Committees/Show/ED/" TargetMode="External"/><Relationship Id="rId20" Type="http://schemas.openxmlformats.org/officeDocument/2006/relationships/hyperlink" Target="http://www.flsenate.gov/Committees/Show/GO/" TargetMode="External"/><Relationship Id="rId1" Type="http://schemas.openxmlformats.org/officeDocument/2006/relationships/slideLayout" Target="../slideLayouts/slideLayout2.xml"/><Relationship Id="rId6" Type="http://schemas.openxmlformats.org/officeDocument/2006/relationships/hyperlink" Target="http://www.flsenate.gov/Committees/Show/AFT/" TargetMode="External"/><Relationship Id="rId11" Type="http://schemas.openxmlformats.org/officeDocument/2006/relationships/hyperlink" Target="http://www.flsenate.gov/Committees/Show/CF/" TargetMode="External"/><Relationship Id="rId24" Type="http://schemas.openxmlformats.org/officeDocument/2006/relationships/hyperlink" Target="http://www.flsenate.gov/Committees/Show/RE/" TargetMode="External"/><Relationship Id="rId5" Type="http://schemas.openxmlformats.org/officeDocument/2006/relationships/hyperlink" Target="http://www.flsenate.gov/Committees/Show/AED/" TargetMode="External"/><Relationship Id="rId15" Type="http://schemas.openxmlformats.org/officeDocument/2006/relationships/hyperlink" Target="http://www.flsenate.gov/Committees/Show/CJ/" TargetMode="External"/><Relationship Id="rId23" Type="http://schemas.openxmlformats.org/officeDocument/2006/relationships/hyperlink" Target="http://www.flsenate.gov/Committees/Show/MS/" TargetMode="External"/><Relationship Id="rId10" Type="http://schemas.openxmlformats.org/officeDocument/2006/relationships/hyperlink" Target="http://www.flsenate.gov/Committees/Show/BI/" TargetMode="External"/><Relationship Id="rId19" Type="http://schemas.openxmlformats.org/officeDocument/2006/relationships/hyperlink" Target="http://www.flsenate.gov/Committees/Show/GM/" TargetMode="External"/><Relationship Id="rId4" Type="http://schemas.openxmlformats.org/officeDocument/2006/relationships/hyperlink" Target="http://www.flsenate.gov/Committees/Show/ACJ/" TargetMode="External"/><Relationship Id="rId9" Type="http://schemas.openxmlformats.org/officeDocument/2006/relationships/hyperlink" Target="http://www.flsenate.gov/Committees/Show/ATD/" TargetMode="External"/><Relationship Id="rId14" Type="http://schemas.openxmlformats.org/officeDocument/2006/relationships/hyperlink" Target="http://www.flsenate.gov/Committees/Show/CA/" TargetMode="External"/><Relationship Id="rId22" Type="http://schemas.openxmlformats.org/officeDocument/2006/relationships/hyperlink" Target="http://www.flsenate.gov/Committees/Show/JU/" TargetMode="External"/><Relationship Id="rId27" Type="http://schemas.openxmlformats.org/officeDocument/2006/relationships/hyperlink" Target="http://www.flsenate.gov/Committees/Show/TR/"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Legislative Branch</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763876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Florida Capitol - Tallahassee</a:t>
            </a:r>
            <a:endParaRPr lang="en-US" dirty="0"/>
          </a:p>
        </p:txBody>
      </p:sp>
      <p:sp>
        <p:nvSpPr>
          <p:cNvPr id="3" name="Content Placeholder 2"/>
          <p:cNvSpPr>
            <a:spLocks noGrp="1"/>
          </p:cNvSpPr>
          <p:nvPr>
            <p:ph idx="1"/>
          </p:nvPr>
        </p:nvSpPr>
        <p:spPr>
          <a:xfrm>
            <a:off x="5181600" y="1600200"/>
            <a:ext cx="3505200" cy="4525963"/>
          </a:xfrm>
        </p:spPr>
        <p:txBody>
          <a:bodyPr/>
          <a:lstStyle/>
          <a:p>
            <a:r>
              <a:rPr lang="en-US" dirty="0" smtClean="0"/>
              <a:t>40 Senators</a:t>
            </a:r>
          </a:p>
          <a:p>
            <a:r>
              <a:rPr lang="en-US" dirty="0" smtClean="0"/>
              <a:t>119 House Reps</a:t>
            </a:r>
          </a:p>
          <a:p>
            <a:endParaRPr lang="en-US" dirty="0"/>
          </a:p>
        </p:txBody>
      </p:sp>
      <p:sp>
        <p:nvSpPr>
          <p:cNvPr id="4" name="AutoShape 4" descr="data:image/jpeg;base64,/9j/4AAQSkZJRgABAQAAAQABAAD/2wCEAAkGBhQSERQUEhQVFRUVFR8YFxcXGRcVFxgXGBgYFxcXGBYYHCYfHBkjGhQVHy8gJCcpLCwsFR4xNTAqNSYsLCkBCQoKDgwOGg8PGikkHBwsLCwsLCwsLCksKSksLCwsLCwsLCksKSwsLCwpLCwsKSwpLCkpLCwsLCwsLCksKSwsLP/AABEIAQMAwgMBIgACEQEDEQH/xAAcAAAABwEBAAAAAAAAAAAAAAAAAQIDBAUGBwj/xABLEAABAgQCBgcCDAUBBgcBAAABAhEAAwQhEjEFBkFRYXETIjKBkaGxB8EUIyQzQlJicpKy0fA0gqLC4fEVU3Oz0uIWF0NUY5OjRP/EABkBAQEBAQEBAAAAAAAAAAAAAAABAgMEBf/EACERAQEBAAIDAQEAAwEAAAAAAAABEQISITFRQQNhcbEy/9oADAMBAAIRAxEAPwDtwgQIOCBBQcCAKCaDgQBNAg2gNAE0BoU0CATBGFQkmAjzkBSsKgCCggg5EEj9IVJl4UhIJIAZ1EqPeTcw2lfxqhuQk+Kl/wDTDxigQHgoJ4AEwIam1KU9pSU8yB6xVVmt9LK7c5D7niougYMGMRW+1ekQ+HEvy88ozmkPbklPYQkfeN/J4mjrbwTxybVz2mVFRUycYIkqmJQTgIT1+onrM3aUI6spQFyQOdoHot4OGpM9K7pUFAFiQQb7rcxDsUJwwULgQD0B4KDjKiJgPBmEtAHBvBCFNACBBEwnFALJhBVBEwUUG8IWsAEksBcncIVHFNd9YqmvnrFMpaKSSSjEmZ0aFkdtaziGJOwBiAA+aiIDo9DrTKmVJSyhjSlCSQGcGYQ+58bCNDHnVeqFXJaamys3RMIW7jCyilIc8898dS9mGs86olzZFWVGfJL4lAJUqWrIkAAOC4cbCm5LxWZv628EYMiOV650teaiYmRMxIxOCteEJCg+GwexLcgIzbjWag606r1EypmiVPAllZIKitVjdgkWYEkZ7IrZHs1t8dUzD/w0plhv5sUX0vpJaaRC1OtmmFJLKUEh87kO+cLlF5tTyH5TGGlXL1KoJYClJK3LArWtYJP2QcJ8ItKOhp5Uzo5clCDhxOlCUhssxd4iFPyaVwWPfEtY+VpO+V7zA0zpGcqdTT8CWWh8F740MpBfZ1gIyyabSk+6lBP/ABJt/CW8azRwtUD/AORUP0+QhuIuvZhJXKTPkzFBSgUTHDt1wUZn/gxuGjFaqT2q22Lkq8UqQUjwUuNo8dJ6QcCE4oEVD8CBAjLQNAgQGgBAhTQRgEEQTQowGghDQGhbQbQDE+QFpUlQdKgUkcCGPkY846erVfApfRKHwU1EyVKA7Swh2Ws/S7OZcuSY9H1dUiUgrmFkjMsTnbIXMcL01omorWTNCJcpCyqWhMvAoOMPW6+eFn4vAZrWKYuVS0CjNURMkmbhLAIIKCMLfez4R0b2dSJk7SBVNOCbS06AvCx6YTgopxncGB2XjHaW1HmzJaEdKViWgolhRulLCw3CwtfIR0j2XL6RdTMmyEyagJloXhxddIx4VEKGyybE9jO7RUbwiMbpn56Zz9wja4YxWlvnpn3jGOfpuKDSY+NkfePoIbpx8dU/dH5Yc0mPjqf7x9BCaYfKKjiE/ljIhP8AJEHcofmIibPHymVxQffEAfwI4K/vMTqwtPkcQfSKhOjh8ZUD7T+Lw9JyhrR/8RUD7vpD8oQVN0VNw1VOftlJ4hSFJA/EpPhG+jms+ZgwLP0FpX+BSV/2x0to3x9M32TAhWGBGkSYDQYgRloTQcBoOAEEYOBAIgAQpoAEARIGdtnjYecQNN6YRTSitVzklO1St3LedkUGtmtQS0uROCVomDH1cYAFzkDcHZ9k5RjtZtYZlXUEoQoy0WlszF7k89kE/wBJNbpuZOmY5inOwbEjckbB5lrxHXUcTFamTNP0QOZh40U1rqCRwB98Qw6a7YOAG/8AWJFPpZUtQUCpCk3Du45gjI7oiUNCgKKlqmqDZpS3m4DQU6llLWyTgG8qST/MEkteGxMdU0Fp1FQhJDYyDiA2FLPbNjicRm9K/PTPvn1jPaFUqkmom4RMSkkuFfRIwqYDNWElni+rpgVNWoFwVkgjIgksfCM8/TfFSaU+dkfePuhNMPlM/wC6n8og9KfPU/3j6CBS/wAVP5J/KIn4K5H8Afvf3xNrfnqbi/oIhpR8hVz/ALxErSB61KePuTALpf4qcPsj0EPy9vOGZP8AGL4ywfQQ6jM84UCslYkEb7eII98dF0VUdJIlL+vLSr8SQffHP5o6vfGz1Rm4qSX9nEjuQtSR5ARvilXDQIPDAjSHRAghBxFHAgQIAQIECAEU2s+nFUstKkhJxFusVOLO4SkEkWvlsi5jnmu2iJqZuMrKpSjbEpRKTmUXJs7Mw3bolGfOmHSQwLviVgTiOJyTiKrZnZEeRpC1go9yTbZck+kWtRS1HRqZMtNsmd9jXvffGXla1zOk6JMvCoLwOyFB3ZwCAW79+bRlVylc1XZQrvJbwATBnR04i6UpHED+7F6xSae03VyZ6pIUGCQcTqa72wu2yEawyp6ZNNMlrIXOAKgHLApKmBDPsDtEwxcJo5bnpZgKtyWUTAVTSySUKWjD9cKTntfYO/ZFhqFRK+DEznUszFOVZ2YD0hWs8lTsLINmAObbWs0XEVa6WYLhlBiXACvdfveLbQ1XiQx2fsj97CIhaO0eZiS2IKSHQpiASNht1gGFjvOyGJE9UtTPhYhSgGLp4cntwIiWLFjpT5+n+8r0EFRj5XP+6n0EFXrCp1MRkSSPAQqj/i5/JPoIn4qvkh6FY4/3CJOkBalP2h6CGaNPyOZzPqId0j83Sn7afSKhx2recr3/AOIkDtHnDE5DVqDvle9UPq7Z5xmqdmdmNrqrMelRwKh/UT6ERij2TyjTar6Sly6ZfSLQkJWXxECygMOZ2lwN7GN8UrL1ft0ky5i0GknuhRSdt0kg3CSNmwmCjG12iRMmzFyaugEpa1KlgzEghCiSgEFYIOEixA5CBE3/AD/w6z7HoMQcEIOOiDgGCgQAEHCJkwJBKiAAHJJYADMknZHNNbPbElOKXQBMwjOoV8yn7gzWePZuGxZQTW709rJT0UvpKiYlAPZGalnchAuo8stscV1z9pUyrmIUgfBpSOxi68xTsXWm6RlkHy7RdhjtJ6cXNmKmLWqbOIvMmXNsgkZJFywZg5YCI1FombUK6qSo7VGwHNW/zgN/o/2kLKGmy0zUv85JLGxGcs8r3HKKvQs1MyqQxBeeFccPSOHBuCzRTVOps+UykjFhuCixG/q5+DxWrqlhxMSFkHIjCoDm2fMRPC+m/wBZ5RVVrYbAH/f3oma1pwyaZO6Wkf0ge+MLT6cL4RMLkdmY58JndtOyLzS+s/wgS+kl9HgDODjQrIAgtbL/ADEyrLG81KS1IjiVH+o/pE6tQ57/AHCIGpFQhVIhKFIJTixBJBIJWtVwMrEeMSdKucSRmcrtk1niJT1Enq93u4xiZdWFlaU4sUmYpHWF1JCinvD7dyuEa7QaFJlkLDKJJZ3a3h4RQV1CVLRhWpF5mTXdQLl+R8YBNNNKplODklRHJw+wDc/fFjSH5XP+6n8oiNPllM+mCkgKJVibaRbFbfn3xJoT8tn/AHU/lEZrSFTfwk3mfdB6RPxFMftp9DCKI/I5/NUCvB+CU5+0j8pgJdZ/GSeKCPUxJmdsxE0kPldMeCvT/MS53bMSrC9h5RF0xonpKCdMlyyucFCWOsQBLnKliaDwIQL7LHZEtAhmo1qk0VHP6dKlibhlpQEk4ioLcEswGFze5CSzmNcUriiKOaw7WWxKyO4hJBHEE84EXtTK0ZjVipa5SsRdSSFJJe5SoM4JyLB90CNdUx6gEHCQYj6R0pKp5ZmT5iZaBmpRYOcgN5OQAuY0iXGb1r1+pqHqrUZk4jqyZbFZfIq2ITY3ObFnyjn+t/tgXMBTRvIlf75Q+NXe/RoPZB+sb3+gRHLp+kVEqwuHupZOJaicypZu52+bwTWm1v1+n1haesJQ/Vp5Z+LBGRmKzWrntAYJjKqWuaQlnc9VKX8gItNB6pzZ7EuhH1lC5H2U7eZtzjo2gdU5cgdVNzmo3UeZ92US1ZGR0DqApbKnuPsA3/mUPQeMb6k0KmWgJQkADICwAixTICRYQ8nk3nGbdVCTQgi4aK3SGrsqeOuhK9j/AEhyIuO6L8p3B4YEhQDZ8z/mIOc6U9nTOZKv5V+5Q94MZSr0RUUrgpUgE59pGe+6bx21cl93dl3RHm0Lj3G/dFnIcXl6TKVJUUqSr68olChxz9CI0FNrnUdkTRN+9aYP18DzjS6T1JkzHIR0at8uw705eUY/SWos5BdDTQMm6q/wkt4HujWxMX+iNccM1BXNUXdK0TEoQz5FJSGPJ34Rp8ygi463mY48ZkyWSmY6vsTAXHj1gIk6N06qVdC1yD9UnHLz3NbjbvhYjrWlx8rp+a4TSfxk/wC6n8qYxtHrovGhc9JWxBExBxpY9rq7Lbj3Rp9AaSl1FROmSlYkFKWLEfRDgg3B4GMWY1Kcok/JZ3NUFpH+DlcFJ9DBUKvk1RwK/IQiuV8hlnin3xFStLfxFMefu/WKvWnRJqHwKUlYAa5bO4YPmLd0WOm1NNpTvUR+SKDWfW0yqgIlpUCkupwAJgwk4Qo2G/j1bh4zVIla5TJBUmfLdj1Skv1WT1Sz9a/MsTlGg1J0tLr01UoyJU0CnSrAshQ6QlQwl02AZ8TRzvWDTSamYg4QgJRjUneogY8g78Q/Z3xTLIAIACCol8II6x+g79VOBRGHcojaYvG5Wasq3U7BMWlU4ApWQWp6tYcEgsvB1hx2wUUa5AJJxSy5e4QDfeLseECOmwei9bfalJpSqVTtUT09oAtKl7D0kzJxfqi+8peOMawa3zamZjnTOnXs2SZfCXLy7zmwfFnFPMQSGMyQhCfoJXiA3YrXPPyhdKiQhXxi8SR9FLgnvAJblG2C6Sgm1KyEgrL3JyHNWzlG61f1HQhlTGWsbx1U8k7TxPlFTSa+yZKQmXISAA4AJ/6ReHf/ADYXbDKQAfsG3M4/dGbrToUiiwxMRJVuMcqne1epI6oAvsCB4OlURZ3tHrFOyzw2flAjPUdkFOTs9/rDnwY7bd8cIma41aj1pq2a/XmZ8HU0V0/Tc1Z60xJL7cJ9bxeo9ATJkpHbmy081pHrEVemaQf/ANMr+VQV+V44XjnqdukIOWFKrfhELRoupW3Unlt6Vh/xAQyDtE3W+iTnNJ5ImN44W84hVPtGokfXV+BP5liOUJ1UqSX6Bd+KB6riTK1EqSG6NI5qHueGQdAqPapSjJBvliUA/wCHFFVUe1KUSwlJB5qP9gEZ6V7Pag9roh/Mo+WARJT7Npp/9VA/kUf7hDwGtJ69InApXJQoDeh25ErseMZ6ZXSiH6JXIqb9Y18v2afWmnuQB6kw6j2bygbzZnL4sf2w7QxipelQi6JQSTnfMcSBeL7VTWIypwUFJQmYRLmbQkk9RfL9VbhD2s+pqJMrHKJURdQJxOneBwjFpm4XGwhiNjcovsdqo6NeCYnpEpClKBDB1XKduTtCF0z04+NxDBiEsAEBkFYyG6/f3xy+XrTPAANRPt9RkttzDHMk8zDStOKOcypPOapuXaMTqa6zW0AdDrmLY3xY7deWlTPlZR8PBek9H0CEhSlyyoENimBw5DkFRA5xxpdYlWcrEftLxPztCRUgdmUgX3E+8Xi4NHpbSkqTPUaZOJG3EykksQyFpJ6l8Q4g5gsMyqala0uSmWCxAckBncPa+T35MACupnOoslg1hw4vthuYklNxwdh3X5RmTAQUNrPzg4bTVsAOt+IDywwIuI1lFqb8IxTJOKXLKiEpmpdYsNqVFxfN3t3mdK9myvpTR3II8ysxpNWVSKWkly58xBWjFiZWIB1qISH3Agd0SxrZRjJy25H6xLVZtPs5l7Zyxy6MeqTEqVqBTjNS1fzD+0CL2XrpSvkoc0jwsTC6vXaSgWQtR8PURN1VRK1EpQXwLP8ANOI8HaJaNTaf/wBuDzS/rBf+YaNkrxX/ANsOU+veJQSJTklgAX/SJ2XEiRqvKT2KdCeSEJiZL0Q2SAO8D0io0rrnPl5SUp++5fuDMe8xA/8AH04/UH8v6mJbhI1idFq3JHeT7ocGiz9kdxPvEZKj1xqVrShJSoqUABhbwZvN8ok6waQrpQurCN6bkecJZZpjTjRf2h+H/MLGjPtHuCR7o5nUay1DXmzDvZSrGGJusUwJBMxbvtUTbI7dxjHdHVTo1IzUfGEKpZQzUO9Z95jATKxSqeWtVQpJWCoAKIObbL7YoHIe7uX8c4t5RZ5dXXMpR2lyu9aT5Ew5KnU5AKVS2OTAEHkwjkK6kjMt4RotRdFoqps0LLhCQbZ9YkBzu6pizltWxpdPTZS8KZakFQewZ9mY3RzSdqjimqZWFJJYNlk48zGs1q0TLoyibLcErCWz2Et/TDEqpQp1sWZz5Z/vZGt+MqOTqMnbMX/R70mJ8rUiSO0pR5qSPQCL2g0pJD2T3lA98XtHNxpCkJSxyL/oIu0Y6XqTT7lH+eZ7jEuXqdT/AO6fmFq9XjYpxbk+JPugp6lJSVdWwdmJ98NGXl6oyBcU6f8A6x7xGf1v1WTLR0qUlDO9k4DYm9wQXAvcWjYnWJWxOwns7ixzXviWhIqJKxNLILpUDhAYZub+sGrxs9xwxdMxPXQeRt3cIEbafqNThSgFTmBI7EtW3fhvzgRrWcbydoeUZRUZYxG5Jz3DI8Ix1ZRSQk4AcaQSdr32g8xlG80gppXdGEoZ+OoWnYlIHfiCj4YPWMVrjPFqo0TLVMqZCMLYpqQQfqhQKv6QY3uvSEJp1qwgYU7A3pEbRdI9ZJP1cSj3JYeaoR7TZp+CrAzUpKfFaREiWsPJDgHeI0upFM9ZLP1QpX9JHqoRBl0TRqNSaRpy1bpZHiR+hjEnlrStfT1BxUP190YYSzG61wGIpHF/I/rGcFNDl7SGdV5pGkaZDWONR4BEtRfxaLrWbT6VqUH6u6175jdtiipJuCtUR9GkUfxLCfR4pK7SKiouh725AX5Z5RjlviRLT9bUJC2SrEBYWa9j6E/u0R5ywtJTmTtHC/qBEGYkMSQX55ZeNgYZTPIWALFxk+/cLnlGp/MnpeaZmmdPQUdVPRgJw2ScyXGx8V8tmcPS0YnvEFcwAISogECxcFyQGBL2IBHVbZxaBNmkMUkqILFxuvtByBB/ZicpfxDOsKChKMw6vcY2HsVcrqyST1ZWd9s39IyWmi8pGL6zgbRZj5Rv/ZNJZFQWa6B4Yz/dHXh/58rVhrlRiaEhTsFv5Ee+MzU0aZUpeAZj1YRrtYMxzjJ6YnMhVwGIz5iFXj7iPopIc8we5Tg+cbXQnzKRuceCiPdGHoqyUlKnmIBwkdofRLp2xstAzQqUCMipRHIrJHrB6P651XCYRV9hXI+kGkwxXz8MtZOxBPgCYrz8fbPFFj91X/MiLW60iVKmIlspa1qSHKkAbFKCkh7EpDjbaIFTrjISCykk9ZhcZzHD2yYRQVWnU1KGWAhQcqmdn6ynCHJLlktneJPD0f25yzIcVPSCWy2WOWztLJ8STxgRm+j+wjwP6QIdXldv1kqQiQtR+ignwDxhNSVYytd82vnYX/PGy1okdLJXLBbGkpfmGMUmruh/g6MDvcl+Z/xFWX8aDQMt6hSvqym/Er/tim9oSir4OgfTqEA8g6j+WNDoBF5quIHgH/uip1houknSlP8ANKKm3kgp95hEQRIjR6qSWEw8h6n3xUCXGh0ChpSjvV7gP1iRVRrAHWO+KxFOLupKAA7rJA5WBvFppO8wxAn0gWGP1kq70qChlxSIggaJnyPhNXMSVHBTpS0wJSq0xROHIG4HHm8ZOqrelWSoMAWASw6oJOW+/c5jQ6N1XXMragBUvD0aZi3ScTKWSEoZgLy3JJvbc4yOl6VUqaUlwx2577vtcw5TRCM1yob3H9T+6FqlBwXyALjM8BxtATLASSRcpe/Eke4/swmXRFRTftOzZ2fLj1TfhFMPrTgSbmx/b2iRQ6SPVJZ3D8v3viBVkuQ+QvxYA7O898KpB1hmNuzk3EWFuPGGfRd6xpDyyoOFvYEDJrg73PHvyjoHszQBJnkfXHDZu74z+jNEypspGJIVhDAG+F2cB+7wjZ6pUCJUuYEJCQVOWAF2A2d0WXwUzps9YRitaZT09RwAPgxjaaVuqKSfTBRWFBwSHHhEHORq+h/nPyxu9V9MyKSkQiZMuFLYAEqYrWR1Uvu9N4iWjQUrIIHnFSnUlcudiQQuWQTMx7tgGFiSfAZsqwjVuo2ejtNSpyErQtLKycgG2YaMHrPUGXWKUszMFyMC1qDEPkqwDkEpSCOr4Z2qKkABaFpuzLxJu+JsnJ434PaD+FdSYlSUqKlKJCQfiyCl1cHdQ/mvdhGfJqIZCSBizw5gnMbAHyvE7RdLLXi6UzUgslDC6Vv2i57NiDsv3xEmSTL6qnbG46yScJHVOJJa6XyJHK8MzqwrLBJJJswuQ4AFt54ZxpDtRo3AtScUs4VEO6g7FnbAfUwIaRp9YAD5Bsk7OaYEXKOw6arMBBZ75Q3IViSFfWAPiAffFbrZV4U2zNhz3/vhFnLDJA3W8Le6Mt54lW2hg0pR3rPlb3RTVtT8owN9HE/It74udGFqdHEP+K/vjPJOKrX9lAH4i/uECRLAjQaPDSR3nzigmqCQScgHi8plESEPmUAnmQ59YifinqS61c4qNJ6WMkj4vEk/SxpSH3dbbFwlLlR4xnNdJKDTkrfqdZLE2UVJQC220wwRe6kVomzKmacKXEqWBiSq6elXYjaelFuEZnXnRL1IWBiKrM4F7AAA55+UWPsspwqlnEh2qbHlLQx84sdL0SZs+UpTvLU6WLXILvvskws8q57P1XmkukFmJAPeUh+7ziNUU5lzUy03KlYUk5JLqQSw3YiY6dOmYUk7gT4Rl6GSDpGiBFytZJ5SyQe8+kJ8bnHxaptYNUZsiYgISS6Q5BDbE+XdEZGq857hgxbPY1vNu6Ov6YAsGG6KyoSA9sni6wydJpIybM/V7+rv43jcanVpmSJiiGaY3PqIL/1eUYxNOQQTtOXPEPdGy1QDUp++fJk+6I68uEnDTekD14qqlRAmEZhiO5om6VmqBUUgEgEgZPGRn61JULgBK0de5KkKA7JDAs+3y3HKe/KXVaaqEjEgJtiJBY9nPYG3xZar62dOMM1krct2QkjYkdZ1Fr2EYbSFcoTCAoLQVkgk5FSQSC2TOQx+qIhlSikkBj9YZXGJgN/6RNXnm+HQNIa00onGWtCzmhailBSxDlJxXwndGK0lWIqVqXORgJThZFkuATLxXJBGJibu0Qp6sSQVklSnxq/IcWZtnyEJTIVNwJQHUSzWABJITc73VnlFmsCK8RILWJAAZIfd1U52F2vtzh2TMSGM9KsKU9QpcFCsQUFs7MWLg7wwGcFUUSpRAWkM1iGIJFiAQL9n0hVHSmeoIBSnFbMDCoCxI3E2J48I1KuIU+uSpSlKlIJUSSQFs5LluvlAh7/w7O24AdoKrg7soONZEbLWmtBqZSHFlDFcMHUl33WvF9Nr0YLLSThfMG7PAmT5JUXUXf6qm3ZiDkLplf8AqS/5gQ3iI57GtuY0QGGWBuSB4CMvo1eKfUH7QT4J/wAxo5lSlSOqtKuRB9Iz+iKcp6QqY4pilBrWsw5sIpp7SKFKSQm7nlbh3tGnqLIbcGiipkOpI3qHrFzpA9UwN8YqZBseZ9Yzut5eS29aB/8Aog/2GLpCzgcWFu9z6X/e3O64TWQgb1j+mXOV6gQiVb+y2W1As/WnqPgiWn1SYnT7zhwUP+XO/URD9nEwmkmhmSmeoJG4YJZN/vEnvML0jWiWsqOwKLZGwAtx60L7A0i+A4QSeF8r5d3nGb0JXy5ukqLo1BQSpZtsxSlW8oZrddy7IT3vvDeRvGa0VWGSoLQ4KAcN2IcYc+RMSNzn46uz6WVccx6xCnm5jDq1+UsKCnBJBSQxw72xJN3vd40VGDOBMuqUsbwJRvuJCGe48YMai6crUImYSUpPRpIBIGSjcDvPhGo1XmpVSuggpK1MQXHa3iMtpbVzHMxLmLWoSwAeoLOo4WYB9r8Y1OrdAJFIlCSSHUXLP1lFRy4mGOnL+m8cUmtCFqSRLJfOxawLkbzlkGMc/qJawVJmpCVYXWkhIZvpDDa5OzO5jo2k6jCsWdy3Lj5ecYTW4NOUvtAgWu4s7Hel7tszhmuaqKkG4ZJbLu3C3pshkJLuhK1JSesUh2STwDAkZPDSZLnI23Ak/u8aLQuiFqp5iyp0AumXhViUob7Etdmwl3jWYillUwmEBCgHNytkpDqOAYgTsB2P3QuTTklSRhASCCbkG+xhfE1nF+cP0splLMuUoAA4seSUlRRjViRhGEl+za9rFtXo3Riv9nnDLwr2pSpBxlKiklZNnwhiOEKMjKqTMUkTFlKU54uZ+kp2PWz53hpUiXjAXdJUx6LaHNgDZ2ANgM98NrSC7gEg2zDDZcFjDtIgpIUlRTfYWDOH2HY8TcXt4xppOtsoJAwzSwAczJYJYZkAsDwECMyVINwlTHiT7oETsy6lSVM6WlKMMtSUgJFyCwDbc4FXOQB1gDwLe+IJ0mprgDwLd0MKCS5L4jtuT3QkbKk0gmTQyQHyCWG/f6+UPzyhJOFRYG4VchW0AgBxuttiLpGlMunTNSrtlQABKVjCD1+CXGF3e8MUxSWOJSi11EZlrsBvzi/q/i3pqtaBilvhJAKgLCxId/SBVaXmrSoKmOm9mAuOID57IrkVSwAjH8WzqSw7Ys7s/Bna8GJb7Qbvuzc7YupZiWmoJtitzLWhmqoZaj0kyXLmED6aQq12BfYHJhUuU3+v+YY0hQrWgpaYnjgUfSGxC9TdLrkUpSyPnFE4rm52kEbAIzuuGlSuYwIyuzjO7M7btmwXtC9H1fwSarpekmILHDhIyxP1Vlr28IqdYNJSZ0wrlIUgbiEi937JPDw8F8irUrx/e6HJA6kw/Z94hhR3Q8hXxS/DzBgkMYom6L0xMp14paiNhDliLO425RAxZD/SEBcawa+p19qJjF0pOFrJ2bcyc2/dok6O9oE9ASlRC0gMHz7zmf3zjFBcPyVYjt5AekYvEb7WDWVCpaFJDLUCSNwfqn18Mrxia+pM1eIm+1toAt++MSdIAJKQDfCxBzHA3ttisWqJl0SpNQUgtZ8+6JcjT06WRhWRusCxbNiM4qDMaDxQ6/qNJpTWyYpujZFiVMC5UcyX5DLdnsGfRpGagnAtQCgxuW2ZDLJIHINlCErfM+L/AL/0hK08m8YsVKl1tgSlJe7kZMGbvzz8Yaqq4LPYA+yGCQ2TNshsJPIbYWKd3vF8IjqnX7Q7su6DhwyuPnAi+F10fGDkVeXuvBzGAJzttB9GiJO1gkoXgxFRtfC4LgEN1r5w+s9IkHqoBYnGyFJyKcwQ5LBn9I59o31qvl18xc6ZLWolMshKHYBKFYjt4ERayqhJ+l5H3CIU2iwutUxIH0mUkk7rhQL57Ido1SVkBKnJ2bfAvFvKVetw+6HsHP3T6nl5RJlMzf8AT/mCFMBsIbhbu6sNT9Iol9qYBzufB38ous5vo/0mQAJu37YRfzlKxllEAMG6rZDeOMZ2m0ghaksXGIXCFKAuMyAQnvbbFvW6fkIzUCSQWGF7ux6xBvh/YvDYZWc1tW85XAAf0g++OfT+0X3xstPV6ZkxawoAEsAT1mAAxMHt57gYy9XSAKBEwK22BDHdfO+1oSxbwqBib93h5HzKzx/SHP8AZi1BRGG2x8JOzqg5784WmiV0ZQwxO7PcD/SLsZkquHG8JUbxZf7FOEnGHGWEFSTsLqLMeDMfB7LRkmWlCumloJHYaXiffiJyzHgeYvaGVmgYkyJ2EghRB33BHJv3aLCbRoWu0vo8WYGIhL9ohxzNhyh2qoZKHEsTFDerNxuZItz3+M7xetQpkogJJJOIOCbE7HzJuQecRZlzYce6Lj4CkoclWK7JHZSMwe87vOISqIq7OQ+sCPC14naHWoILwLxLm0GEuCTu6rHyJh5UhItixBtiCkv/ADN+xlF1OtVyjDgOy0SJtODe4e7MTbJgq5dht884T0LsWIPJrcYadTC3GfhCTNiTMpyRifazN5tugSdG4nAWm172u4AAJzuf8XhMMMYzugQZpzw/En9YEXUxqvgaHfCHZn2tug00SdxO3MnO/wCvjEpoBXHy+3L65bfqMujBsxbc7DyhdJI6JWJAZQyOZHJ8ofxQMRh35fV7X6EuetJ6pIchRbeP9TbK5iLNoQokqBJOd1X84kqWeJ/fGAFmJ25fU7X6ZTTEBgVAXcBSgC9i4djYDwhB0cl3wh4k4zBY4vfl9O1+ok3RCVFyCORI8naFS9EoGSR6xKxwMcO/L6dr9NfBhANKIX0nCB0p4RntTab+DCCMgboWpZhJJhtNpKpQhPR8IdQ7Fkv4luNuUJeJ5Q30UEZIh2CMXaeTPwcQOgh7HCVEw2hkyuEF0I3Q8AYKNbTaZMkQg042gRI74ThjU5X6u1F+Cp3CBEnBAjXfl9XtU54ECBHBj8AQmBAiIJ/34wsiBAgQZEJJgQIrQxBA2gQIAngGBAggCBAgQBoOcEYECASuCECBFCXgQcCAJQzhBgQI0DSM4S8FAhASlQIECND/2Q=="/>
          <p:cNvSpPr>
            <a:spLocks noChangeAspect="1" noChangeArrowheads="1"/>
          </p:cNvSpPr>
          <p:nvPr/>
        </p:nvSpPr>
        <p:spPr bwMode="auto">
          <a:xfrm>
            <a:off x="63500" y="-1571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1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351" y="1371600"/>
            <a:ext cx="3898900" cy="5205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403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Capitol – Washington DC</a:t>
            </a:r>
            <a:endParaRPr lang="en-US" dirty="0"/>
          </a:p>
        </p:txBody>
      </p:sp>
      <p:sp>
        <p:nvSpPr>
          <p:cNvPr id="3" name="Content Placeholder 2"/>
          <p:cNvSpPr>
            <a:spLocks noGrp="1"/>
          </p:cNvSpPr>
          <p:nvPr>
            <p:ph idx="1"/>
          </p:nvPr>
        </p:nvSpPr>
        <p:spPr>
          <a:xfrm>
            <a:off x="457200" y="1600200"/>
            <a:ext cx="3657600" cy="4525963"/>
          </a:xfrm>
        </p:spPr>
        <p:txBody>
          <a:bodyPr/>
          <a:lstStyle/>
          <a:p>
            <a:r>
              <a:rPr lang="en-US" dirty="0" smtClean="0"/>
              <a:t>100 Senators</a:t>
            </a:r>
          </a:p>
          <a:p>
            <a:r>
              <a:rPr lang="en-US" dirty="0" smtClean="0"/>
              <a:t>435 House Reps</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91000" y="1581150"/>
            <a:ext cx="3891208" cy="2914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403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Committees</a:t>
            </a:r>
            <a:endParaRPr lang="en-US" dirty="0"/>
          </a:p>
        </p:txBody>
      </p:sp>
      <p:sp>
        <p:nvSpPr>
          <p:cNvPr id="3" name="Content Placeholder 2"/>
          <p:cNvSpPr>
            <a:spLocks noGrp="1"/>
          </p:cNvSpPr>
          <p:nvPr>
            <p:ph idx="1"/>
          </p:nvPr>
        </p:nvSpPr>
        <p:spPr>
          <a:xfrm>
            <a:off x="0" y="1219200"/>
            <a:ext cx="8991600" cy="5638800"/>
          </a:xfrm>
        </p:spPr>
        <p:txBody>
          <a:bodyPr>
            <a:normAutofit fontScale="40000" lnSpcReduction="20000"/>
          </a:bodyPr>
          <a:lstStyle/>
          <a:p>
            <a:r>
              <a:rPr lang="en-US" sz="3500" dirty="0" smtClean="0">
                <a:hlinkClick r:id="rId2" action="ppaction://hlinkfile"/>
              </a:rPr>
              <a:t>Agriculture</a:t>
            </a:r>
            <a:r>
              <a:rPr lang="en-US" sz="3500" dirty="0" smtClean="0"/>
              <a:t> AG</a:t>
            </a:r>
          </a:p>
          <a:p>
            <a:r>
              <a:rPr lang="en-US" sz="3500" dirty="0" smtClean="0">
                <a:hlinkClick r:id="rId3" action="ppaction://hlinkfile"/>
              </a:rPr>
              <a:t>Appropriations</a:t>
            </a:r>
            <a:r>
              <a:rPr lang="en-US" sz="3500" dirty="0" smtClean="0"/>
              <a:t> AP</a:t>
            </a:r>
          </a:p>
          <a:p>
            <a:pPr lvl="1"/>
            <a:r>
              <a:rPr lang="en-US" sz="3500" dirty="0" smtClean="0">
                <a:hlinkClick r:id="rId4" action="ppaction://hlinkfile"/>
              </a:rPr>
              <a:t>Appropriations Subcommittee on Criminal and Civil Justice</a:t>
            </a:r>
            <a:r>
              <a:rPr lang="en-US" sz="3500" dirty="0" smtClean="0"/>
              <a:t> ACJ</a:t>
            </a:r>
          </a:p>
          <a:p>
            <a:pPr lvl="1"/>
            <a:r>
              <a:rPr lang="en-US" sz="3500" dirty="0" smtClean="0">
                <a:hlinkClick r:id="rId5" action="ppaction://hlinkfile"/>
              </a:rPr>
              <a:t>Appropriations Subcommittee on Education</a:t>
            </a:r>
            <a:r>
              <a:rPr lang="en-US" sz="3500" dirty="0" smtClean="0"/>
              <a:t> AED</a:t>
            </a:r>
          </a:p>
          <a:p>
            <a:pPr lvl="1"/>
            <a:r>
              <a:rPr lang="en-US" sz="3500" dirty="0" smtClean="0">
                <a:hlinkClick r:id="rId6" action="ppaction://hlinkfile"/>
              </a:rPr>
              <a:t>Appropriations Subcommittee on Finance and Tax</a:t>
            </a:r>
            <a:r>
              <a:rPr lang="en-US" sz="3500" dirty="0" smtClean="0"/>
              <a:t> AFT</a:t>
            </a:r>
          </a:p>
          <a:p>
            <a:pPr lvl="1"/>
            <a:r>
              <a:rPr lang="en-US" sz="3500" dirty="0" smtClean="0">
                <a:hlinkClick r:id="rId7" action="ppaction://hlinkfile"/>
              </a:rPr>
              <a:t>Appropriations Subcommittee on General Government</a:t>
            </a:r>
            <a:r>
              <a:rPr lang="en-US" sz="3500" dirty="0" smtClean="0"/>
              <a:t> AGG</a:t>
            </a:r>
          </a:p>
          <a:p>
            <a:pPr lvl="1"/>
            <a:r>
              <a:rPr lang="en-US" sz="3500" dirty="0" smtClean="0">
                <a:hlinkClick r:id="rId8" action="ppaction://hlinkfile"/>
              </a:rPr>
              <a:t>Appropriations Subcommittee on Health and Human Services</a:t>
            </a:r>
            <a:r>
              <a:rPr lang="en-US" sz="3500" dirty="0" smtClean="0"/>
              <a:t> AHS</a:t>
            </a:r>
          </a:p>
          <a:p>
            <a:pPr lvl="1"/>
            <a:r>
              <a:rPr lang="en-US" sz="3500" dirty="0" smtClean="0">
                <a:hlinkClick r:id="rId9" action="ppaction://hlinkfile"/>
              </a:rPr>
              <a:t>Appropriations Subcommittee on Transportation, Tourism, and Economic Development</a:t>
            </a:r>
            <a:r>
              <a:rPr lang="en-US" sz="3500" dirty="0" smtClean="0"/>
              <a:t> ATD</a:t>
            </a:r>
          </a:p>
          <a:p>
            <a:r>
              <a:rPr lang="en-US" sz="3500" dirty="0" smtClean="0">
                <a:hlinkClick r:id="rId10" action="ppaction://hlinkfile"/>
              </a:rPr>
              <a:t>Banking and Insurance</a:t>
            </a:r>
            <a:r>
              <a:rPr lang="en-US" sz="3500" dirty="0" smtClean="0"/>
              <a:t> BI</a:t>
            </a:r>
          </a:p>
          <a:p>
            <a:r>
              <a:rPr lang="en-US" sz="3500" dirty="0" smtClean="0">
                <a:hlinkClick r:id="rId11" action="ppaction://hlinkfile"/>
              </a:rPr>
              <a:t>Children, Families, and Elder Affairs</a:t>
            </a:r>
            <a:r>
              <a:rPr lang="en-US" sz="3500" dirty="0" smtClean="0"/>
              <a:t> CF</a:t>
            </a:r>
          </a:p>
          <a:p>
            <a:r>
              <a:rPr lang="en-US" sz="3500" dirty="0" smtClean="0">
                <a:hlinkClick r:id="rId12" action="ppaction://hlinkfile"/>
              </a:rPr>
              <a:t>Commerce and Tourism</a:t>
            </a:r>
            <a:r>
              <a:rPr lang="en-US" sz="3500" dirty="0" smtClean="0"/>
              <a:t> CM</a:t>
            </a:r>
          </a:p>
          <a:p>
            <a:r>
              <a:rPr lang="en-US" sz="3500" dirty="0" smtClean="0">
                <a:hlinkClick r:id="rId13" action="ppaction://hlinkfile"/>
              </a:rPr>
              <a:t>Communications, Energy, and Public Utilities</a:t>
            </a:r>
            <a:r>
              <a:rPr lang="en-US" sz="3500" dirty="0" smtClean="0"/>
              <a:t> CU</a:t>
            </a:r>
          </a:p>
          <a:p>
            <a:r>
              <a:rPr lang="en-US" sz="3500" dirty="0" smtClean="0">
                <a:hlinkClick r:id="rId14" action="ppaction://hlinkfile"/>
              </a:rPr>
              <a:t>Community Affairs</a:t>
            </a:r>
            <a:r>
              <a:rPr lang="en-US" sz="3500" dirty="0" smtClean="0"/>
              <a:t> CA</a:t>
            </a:r>
          </a:p>
          <a:p>
            <a:r>
              <a:rPr lang="en-US" sz="3500" dirty="0" smtClean="0">
                <a:hlinkClick r:id="rId15" action="ppaction://hlinkfile"/>
              </a:rPr>
              <a:t>Criminal Justice</a:t>
            </a:r>
            <a:r>
              <a:rPr lang="en-US" sz="3500" dirty="0" smtClean="0"/>
              <a:t> CJ</a:t>
            </a:r>
          </a:p>
          <a:p>
            <a:r>
              <a:rPr lang="en-US" sz="3500" dirty="0" smtClean="0">
                <a:hlinkClick r:id="rId16" action="ppaction://hlinkfile"/>
              </a:rPr>
              <a:t>Education</a:t>
            </a:r>
            <a:r>
              <a:rPr lang="en-US" sz="3500" dirty="0" smtClean="0"/>
              <a:t> ED</a:t>
            </a:r>
          </a:p>
          <a:p>
            <a:r>
              <a:rPr lang="en-US" sz="3500" dirty="0" smtClean="0">
                <a:hlinkClick r:id="rId17" action="ppaction://hlinkfile"/>
              </a:rPr>
              <a:t>Environmental Preservation and Conservation</a:t>
            </a:r>
            <a:r>
              <a:rPr lang="en-US" sz="3500" dirty="0" smtClean="0"/>
              <a:t> EP</a:t>
            </a:r>
          </a:p>
          <a:p>
            <a:r>
              <a:rPr lang="en-US" sz="3500" dirty="0" smtClean="0">
                <a:hlinkClick r:id="rId18" action="ppaction://hlinkfile"/>
              </a:rPr>
              <a:t>Ethics and Elections</a:t>
            </a:r>
            <a:r>
              <a:rPr lang="en-US" sz="3500" dirty="0" smtClean="0"/>
              <a:t> EE</a:t>
            </a:r>
          </a:p>
          <a:p>
            <a:r>
              <a:rPr lang="en-US" sz="3500" dirty="0" smtClean="0">
                <a:hlinkClick r:id="rId19" action="ppaction://hlinkfile"/>
              </a:rPr>
              <a:t>Gaming</a:t>
            </a:r>
            <a:r>
              <a:rPr lang="en-US" sz="3500" dirty="0" smtClean="0"/>
              <a:t> GM</a:t>
            </a:r>
          </a:p>
          <a:p>
            <a:r>
              <a:rPr lang="en-US" sz="3500" dirty="0" smtClean="0">
                <a:hlinkClick r:id="rId20" action="ppaction://hlinkfile"/>
              </a:rPr>
              <a:t>Governmental Oversight and Accountability</a:t>
            </a:r>
            <a:r>
              <a:rPr lang="en-US" sz="3500" dirty="0" smtClean="0"/>
              <a:t> GO</a:t>
            </a:r>
          </a:p>
          <a:p>
            <a:r>
              <a:rPr lang="en-US" sz="3500" dirty="0" smtClean="0">
                <a:hlinkClick r:id="rId21" action="ppaction://hlinkfile"/>
              </a:rPr>
              <a:t>Health Policy</a:t>
            </a:r>
            <a:r>
              <a:rPr lang="en-US" sz="3500" dirty="0" smtClean="0"/>
              <a:t> HP</a:t>
            </a:r>
          </a:p>
          <a:p>
            <a:r>
              <a:rPr lang="en-US" sz="3500" dirty="0" smtClean="0">
                <a:hlinkClick r:id="rId22" action="ppaction://hlinkfile"/>
              </a:rPr>
              <a:t>Judiciary</a:t>
            </a:r>
            <a:r>
              <a:rPr lang="en-US" sz="3500" dirty="0" smtClean="0"/>
              <a:t> JU</a:t>
            </a:r>
          </a:p>
          <a:p>
            <a:r>
              <a:rPr lang="en-US" sz="3500" dirty="0" smtClean="0">
                <a:hlinkClick r:id="rId23" action="ppaction://hlinkfile"/>
              </a:rPr>
              <a:t>Military and Veterans Affairs, Space, and Domestic Security</a:t>
            </a:r>
            <a:r>
              <a:rPr lang="en-US" sz="3500" dirty="0" smtClean="0"/>
              <a:t> MS</a:t>
            </a:r>
          </a:p>
          <a:p>
            <a:r>
              <a:rPr lang="en-US" sz="3500" dirty="0" smtClean="0">
                <a:hlinkClick r:id="rId24" action="ppaction://hlinkfile"/>
              </a:rPr>
              <a:t>Reapportionment</a:t>
            </a:r>
            <a:r>
              <a:rPr lang="en-US" sz="3500" dirty="0" smtClean="0"/>
              <a:t> RE</a:t>
            </a:r>
          </a:p>
          <a:p>
            <a:r>
              <a:rPr lang="en-US" sz="3500" dirty="0" smtClean="0">
                <a:hlinkClick r:id="rId25" action="ppaction://hlinkfile"/>
              </a:rPr>
              <a:t>Regulated Industries</a:t>
            </a:r>
            <a:r>
              <a:rPr lang="en-US" sz="3500" dirty="0" smtClean="0"/>
              <a:t> RI</a:t>
            </a:r>
          </a:p>
          <a:p>
            <a:r>
              <a:rPr lang="en-US" sz="3500" dirty="0" smtClean="0">
                <a:hlinkClick r:id="rId26" action="ppaction://hlinkfile"/>
              </a:rPr>
              <a:t>Rules</a:t>
            </a:r>
            <a:r>
              <a:rPr lang="en-US" sz="3500" dirty="0" smtClean="0"/>
              <a:t> RC</a:t>
            </a:r>
          </a:p>
          <a:p>
            <a:r>
              <a:rPr lang="en-US" sz="3500" dirty="0" smtClean="0">
                <a:hlinkClick r:id="rId27" action="ppaction://hlinkfile"/>
              </a:rPr>
              <a:t>Transportation</a:t>
            </a:r>
            <a:r>
              <a:rPr lang="en-US" sz="3500" dirty="0" smtClean="0"/>
              <a:t> TR</a:t>
            </a:r>
          </a:p>
          <a:p>
            <a:endParaRPr lang="en-US" dirty="0"/>
          </a:p>
        </p:txBody>
      </p:sp>
    </p:spTree>
    <p:extLst>
      <p:ext uri="{BB962C8B-B14F-4D97-AF65-F5344CB8AC3E}">
        <p14:creationId xmlns:p14="http://schemas.microsoft.com/office/powerpoint/2010/main" val="4618766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32982"/>
            <a:ext cx="5413726" cy="67488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432636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Veto</a:t>
            </a:r>
            <a:endParaRPr lang="en-US" dirty="0"/>
          </a:p>
        </p:txBody>
      </p:sp>
      <p:sp>
        <p:nvSpPr>
          <p:cNvPr id="3" name="Content Placeholder 2"/>
          <p:cNvSpPr>
            <a:spLocks noGrp="1"/>
          </p:cNvSpPr>
          <p:nvPr>
            <p:ph idx="1"/>
          </p:nvPr>
        </p:nvSpPr>
        <p:spPr>
          <a:xfrm>
            <a:off x="4800600" y="1600200"/>
            <a:ext cx="3886200" cy="4525963"/>
          </a:xfrm>
        </p:spPr>
        <p:txBody>
          <a:bodyPr/>
          <a:lstStyle/>
          <a:p>
            <a:r>
              <a:rPr lang="en-US" dirty="0" smtClean="0"/>
              <a:t>Chief executive (President) objects to a law. </a:t>
            </a:r>
            <a:endParaRPr lang="en-US" dirty="0"/>
          </a:p>
          <a:p>
            <a:endParaRPr lang="en-US" dirty="0" smtClean="0"/>
          </a:p>
          <a:p>
            <a:r>
              <a:rPr lang="en-US" dirty="0" smtClean="0"/>
              <a:t>2/3 of congress can override a veto</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904999"/>
            <a:ext cx="3657600" cy="297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7282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Pocket Veto</a:t>
            </a:r>
            <a:endParaRPr lang="en-US" dirty="0"/>
          </a:p>
        </p:txBody>
      </p:sp>
      <p:sp>
        <p:nvSpPr>
          <p:cNvPr id="3" name="Content Placeholder 2"/>
          <p:cNvSpPr>
            <a:spLocks noGrp="1"/>
          </p:cNvSpPr>
          <p:nvPr>
            <p:ph idx="1"/>
          </p:nvPr>
        </p:nvSpPr>
        <p:spPr>
          <a:xfrm>
            <a:off x="457200" y="1600200"/>
            <a:ext cx="4114800" cy="4525963"/>
          </a:xfrm>
        </p:spPr>
        <p:txBody>
          <a:bodyPr/>
          <a:lstStyle/>
          <a:p>
            <a:r>
              <a:rPr lang="en-US" dirty="0" smtClean="0"/>
              <a:t>President has 10  days to review a bill</a:t>
            </a:r>
          </a:p>
          <a:p>
            <a:r>
              <a:rPr lang="en-US" dirty="0" smtClean="0"/>
              <a:t>He holds the bill until  congress adjourns </a:t>
            </a:r>
            <a:r>
              <a:rPr lang="en-US" smtClean="0"/>
              <a:t>(closes). </a:t>
            </a:r>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599" y="1600200"/>
            <a:ext cx="4246685"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7400" y="4038600"/>
            <a:ext cx="2019300" cy="2266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2939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Majority Party vs. Minority Party</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11629390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Special Interest Group</a:t>
            </a:r>
            <a:endParaRPr lang="en-US" dirty="0"/>
          </a:p>
        </p:txBody>
      </p:sp>
      <p:sp>
        <p:nvSpPr>
          <p:cNvPr id="3" name="Content Placeholder 2"/>
          <p:cNvSpPr>
            <a:spLocks noGrp="1"/>
          </p:cNvSpPr>
          <p:nvPr>
            <p:ph idx="1"/>
          </p:nvPr>
        </p:nvSpPr>
        <p:spPr>
          <a:xfrm>
            <a:off x="457200" y="1600200"/>
            <a:ext cx="3505200" cy="4525963"/>
          </a:xfrm>
        </p:spPr>
        <p:txBody>
          <a:bodyPr>
            <a:normAutofit fontScale="92500" lnSpcReduction="10000"/>
          </a:bodyPr>
          <a:lstStyle/>
          <a:p>
            <a:r>
              <a:rPr lang="en-US" dirty="0"/>
              <a:t>A</a:t>
            </a:r>
            <a:r>
              <a:rPr lang="en-US" dirty="0" smtClean="0"/>
              <a:t>ny </a:t>
            </a:r>
            <a:r>
              <a:rPr lang="en-US" dirty="0"/>
              <a:t>voluntary association that seeks to publicly promote and create advantages for its </a:t>
            </a:r>
            <a:r>
              <a:rPr lang="en-US" dirty="0" smtClean="0"/>
              <a:t>cause</a:t>
            </a:r>
          </a:p>
          <a:p>
            <a:endParaRPr lang="en-US" dirty="0"/>
          </a:p>
          <a:p>
            <a:r>
              <a:rPr lang="en-US" dirty="0" smtClean="0"/>
              <a:t>3 types - Economic, public, and social. </a:t>
            </a:r>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1567295"/>
            <a:ext cx="2466975"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24362" y="3581400"/>
            <a:ext cx="2143125" cy="2143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2" name="Picture 2" descr="http://t1.gstatic.com/images?q=tbn:ANd9GcS39rh4tKg1PJqKCr5H6O7Huw46BeK90Sni-v5DOQFdoTBkYdLk"/>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8000" y="4191000"/>
            <a:ext cx="2143125" cy="2133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4173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Lobbyist</a:t>
            </a:r>
            <a:endParaRPr lang="en-US" dirty="0"/>
          </a:p>
        </p:txBody>
      </p:sp>
      <p:sp>
        <p:nvSpPr>
          <p:cNvPr id="3" name="Content Placeholder 2"/>
          <p:cNvSpPr>
            <a:spLocks noGrp="1"/>
          </p:cNvSpPr>
          <p:nvPr>
            <p:ph idx="1"/>
          </p:nvPr>
        </p:nvSpPr>
        <p:spPr>
          <a:xfrm>
            <a:off x="457200" y="1600200"/>
            <a:ext cx="3733800" cy="4525963"/>
          </a:xfrm>
        </p:spPr>
        <p:txBody>
          <a:bodyPr/>
          <a:lstStyle/>
          <a:p>
            <a:r>
              <a:rPr lang="en-US" dirty="0" smtClean="0"/>
              <a:t>Attempt to influence legislatures. </a:t>
            </a:r>
          </a:p>
          <a:p>
            <a:endParaRPr lang="en-US" dirty="0"/>
          </a:p>
          <a:p>
            <a:r>
              <a:rPr lang="en-US" dirty="0" smtClean="0"/>
              <a:t>Usually part of an interest group or large corporation. </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1596390"/>
            <a:ext cx="4907044" cy="36614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5903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Lobbyist</a:t>
            </a:r>
            <a:endParaRPr lang="en-US" dirty="0"/>
          </a:p>
        </p:txBody>
      </p:sp>
      <p:sp>
        <p:nvSpPr>
          <p:cNvPr id="3" name="Content Placeholder 2"/>
          <p:cNvSpPr>
            <a:spLocks noGrp="1"/>
          </p:cNvSpPr>
          <p:nvPr>
            <p:ph idx="1"/>
          </p:nvPr>
        </p:nvSpPr>
        <p:spPr>
          <a:xfrm>
            <a:off x="457200" y="1600200"/>
            <a:ext cx="3425330" cy="4525963"/>
          </a:xfrm>
        </p:spPr>
        <p:txBody>
          <a:bodyPr/>
          <a:lstStyle/>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158066"/>
            <a:ext cx="7848600" cy="56999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72823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Bicameral Legislature</a:t>
            </a:r>
            <a:endParaRPr lang="en-US" dirty="0"/>
          </a:p>
        </p:txBody>
      </p:sp>
      <p:sp>
        <p:nvSpPr>
          <p:cNvPr id="3" name="Content Placeholder 2"/>
          <p:cNvSpPr>
            <a:spLocks noGrp="1"/>
          </p:cNvSpPr>
          <p:nvPr>
            <p:ph idx="1"/>
          </p:nvPr>
        </p:nvSpPr>
        <p:spPr>
          <a:xfrm>
            <a:off x="457200" y="1576316"/>
            <a:ext cx="4191000" cy="914400"/>
          </a:xfrm>
        </p:spPr>
        <p:txBody>
          <a:bodyPr/>
          <a:lstStyle/>
          <a:p>
            <a:r>
              <a:rPr lang="en-US" dirty="0" smtClean="0"/>
              <a:t>House</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7800" y="2286000"/>
            <a:ext cx="5410200" cy="2801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Content Placeholder 2"/>
          <p:cNvSpPr txBox="1">
            <a:spLocks/>
          </p:cNvSpPr>
          <p:nvPr/>
        </p:nvSpPr>
        <p:spPr>
          <a:xfrm>
            <a:off x="5791200" y="1600200"/>
            <a:ext cx="4191000" cy="9144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Senate</a:t>
            </a:r>
            <a:endParaRPr lang="en-US" dirty="0"/>
          </a:p>
        </p:txBody>
      </p:sp>
    </p:spTree>
    <p:extLst>
      <p:ext uri="{BB962C8B-B14F-4D97-AF65-F5344CB8AC3E}">
        <p14:creationId xmlns:p14="http://schemas.microsoft.com/office/powerpoint/2010/main" val="3694713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97380953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39116175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62000"/>
            <a:ext cx="8915400" cy="46590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584548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Expressed Powers</a:t>
            </a:r>
            <a:endParaRPr lang="en-US" dirty="0"/>
          </a:p>
        </p:txBody>
      </p:sp>
      <p:sp>
        <p:nvSpPr>
          <p:cNvPr id="3" name="Content Placeholder 2"/>
          <p:cNvSpPr>
            <a:spLocks noGrp="1"/>
          </p:cNvSpPr>
          <p:nvPr>
            <p:ph idx="1"/>
          </p:nvPr>
        </p:nvSpPr>
        <p:spPr>
          <a:xfrm>
            <a:off x="304800" y="1295400"/>
            <a:ext cx="8610600" cy="5410200"/>
          </a:xfrm>
        </p:spPr>
        <p:txBody>
          <a:bodyPr>
            <a:normAutofit fontScale="40000" lnSpcReduction="20000"/>
          </a:bodyPr>
          <a:lstStyle/>
          <a:p>
            <a:r>
              <a:rPr lang="en-US" sz="5600" dirty="0"/>
              <a:t>Lay and collect taxes, duties, imposts, and excises, provided they are uniform throughout the United States.</a:t>
            </a:r>
          </a:p>
          <a:p>
            <a:r>
              <a:rPr lang="en-US" sz="5600" dirty="0"/>
              <a:t>Borrow money.</a:t>
            </a:r>
          </a:p>
          <a:p>
            <a:r>
              <a:rPr lang="en-US" sz="5600" dirty="0"/>
              <a:t>Regulate commerce with foreign countries, among the states, and with Indian tribes.</a:t>
            </a:r>
          </a:p>
          <a:p>
            <a:r>
              <a:rPr lang="en-US" sz="5600" dirty="0"/>
              <a:t>Establish rules for naturalization.</a:t>
            </a:r>
          </a:p>
          <a:p>
            <a:r>
              <a:rPr lang="en-US" sz="5600" dirty="0"/>
              <a:t>Establish uniform bankruptcy laws throughout the United States.</a:t>
            </a:r>
          </a:p>
          <a:p>
            <a:r>
              <a:rPr lang="en-US" sz="5600" dirty="0"/>
              <a:t>Coin money and regulate its value, as well as the value of foreign coin, and set the standard for weights and measures.</a:t>
            </a:r>
          </a:p>
          <a:p>
            <a:r>
              <a:rPr lang="en-US" sz="5600" dirty="0"/>
              <a:t>Provide punishment for counterfeiting US coins and securities.</a:t>
            </a:r>
          </a:p>
          <a:p>
            <a:r>
              <a:rPr lang="en-US" sz="5600" dirty="0"/>
              <a:t>Establish post offices and post roads.</a:t>
            </a:r>
          </a:p>
          <a:p>
            <a:r>
              <a:rPr lang="en-US" sz="5600" dirty="0"/>
              <a:t>Securing, for limited times, to authors and inventors exclusive right to their writings and inventions.</a:t>
            </a:r>
          </a:p>
          <a:p>
            <a:r>
              <a:rPr lang="en-US" sz="5600" dirty="0"/>
              <a:t>Create courts inferior to the Supreme Court.</a:t>
            </a:r>
          </a:p>
          <a:p>
            <a:r>
              <a:rPr lang="en-US" sz="5600" dirty="0"/>
              <a:t>Define and punish piracy and felonies committed at sea, and offenses against the laws of nations.</a:t>
            </a:r>
          </a:p>
          <a:p>
            <a:endParaRPr lang="en-US" dirty="0"/>
          </a:p>
        </p:txBody>
      </p:sp>
    </p:spTree>
    <p:extLst>
      <p:ext uri="{BB962C8B-B14F-4D97-AF65-F5344CB8AC3E}">
        <p14:creationId xmlns:p14="http://schemas.microsoft.com/office/powerpoint/2010/main" val="26539040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Expressed Powers</a:t>
            </a:r>
            <a:endParaRPr lang="en-US" dirty="0"/>
          </a:p>
        </p:txBody>
      </p:sp>
      <p:sp>
        <p:nvSpPr>
          <p:cNvPr id="3" name="Content Placeholder 2"/>
          <p:cNvSpPr>
            <a:spLocks noGrp="1"/>
          </p:cNvSpPr>
          <p:nvPr>
            <p:ph idx="1"/>
          </p:nvPr>
        </p:nvSpPr>
        <p:spPr>
          <a:xfrm>
            <a:off x="152400" y="1295400"/>
            <a:ext cx="8839200" cy="5257800"/>
          </a:xfrm>
        </p:spPr>
        <p:txBody>
          <a:bodyPr>
            <a:normAutofit fontScale="62500" lnSpcReduction="20000"/>
          </a:bodyPr>
          <a:lstStyle/>
          <a:p>
            <a:r>
              <a:rPr lang="en-US" dirty="0"/>
              <a:t>Declare war, grant letters of marque and reprisal, and make rules concerning captures on land and water.</a:t>
            </a:r>
          </a:p>
          <a:p>
            <a:r>
              <a:rPr lang="en-US" dirty="0"/>
              <a:t>Raise and support armies.</a:t>
            </a:r>
          </a:p>
          <a:p>
            <a:r>
              <a:rPr lang="en-US" dirty="0"/>
              <a:t>Provide and maintain a navy.</a:t>
            </a:r>
          </a:p>
          <a:p>
            <a:r>
              <a:rPr lang="en-US" dirty="0"/>
              <a:t>Make rules for the government and regulation of land and naval forces.</a:t>
            </a:r>
          </a:p>
          <a:p>
            <a:r>
              <a:rPr lang="en-US" dirty="0"/>
              <a:t>Provide for calling forth the militia to execute the laws of the union, suppress insurrections and repel invasions.</a:t>
            </a:r>
          </a:p>
          <a:p>
            <a:r>
              <a:rPr lang="en-US" dirty="0"/>
              <a:t>Provide for organizing, arming and disciplining the militia, and for governing those that are in the employ of the United States, reserving to the states the appointment of officers and the authority of training the militia according to the discipline prescribed by Congress.</a:t>
            </a:r>
          </a:p>
          <a:p>
            <a:r>
              <a:rPr lang="en-US" dirty="0"/>
              <a:t>Exercise exclusive legislation over the District of Columbia, and all other places purchased from states for the erection of forts, magazines, arsenals, dockyards, and other needful buildings.</a:t>
            </a:r>
          </a:p>
          <a:p>
            <a:r>
              <a:rPr lang="en-US" dirty="0"/>
              <a:t>Make all laws which shall be necessary and proper for carrying into execution the foregoing powers, and all other powers vested by the Constitution in the federal government or any department or officer thereof.</a:t>
            </a:r>
          </a:p>
          <a:p>
            <a:endParaRPr lang="en-US" dirty="0"/>
          </a:p>
        </p:txBody>
      </p:sp>
    </p:spTree>
    <p:extLst>
      <p:ext uri="{BB962C8B-B14F-4D97-AF65-F5344CB8AC3E}">
        <p14:creationId xmlns:p14="http://schemas.microsoft.com/office/powerpoint/2010/main" val="20021479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Constituent</a:t>
            </a:r>
            <a:endParaRPr lang="en-US" dirty="0"/>
          </a:p>
        </p:txBody>
      </p:sp>
      <p:sp>
        <p:nvSpPr>
          <p:cNvPr id="3" name="Content Placeholder 2"/>
          <p:cNvSpPr>
            <a:spLocks noGrp="1"/>
          </p:cNvSpPr>
          <p:nvPr>
            <p:ph idx="1"/>
          </p:nvPr>
        </p:nvSpPr>
        <p:spPr>
          <a:xfrm>
            <a:off x="457200" y="1600200"/>
            <a:ext cx="3505200" cy="4525963"/>
          </a:xfrm>
        </p:spPr>
        <p:txBody>
          <a:bodyPr/>
          <a:lstStyle/>
          <a:p>
            <a:r>
              <a:rPr lang="en-US" dirty="0" smtClean="0"/>
              <a:t>The people that a representative is responsible for</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1752600"/>
            <a:ext cx="4473286"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5538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Filibuster</a:t>
            </a:r>
            <a:endParaRPr lang="en-US" dirty="0"/>
          </a:p>
        </p:txBody>
      </p:sp>
      <p:sp>
        <p:nvSpPr>
          <p:cNvPr id="3" name="Content Placeholder 2"/>
          <p:cNvSpPr>
            <a:spLocks noGrp="1"/>
          </p:cNvSpPr>
          <p:nvPr>
            <p:ph idx="1"/>
          </p:nvPr>
        </p:nvSpPr>
        <p:spPr>
          <a:xfrm>
            <a:off x="4953000" y="1600200"/>
            <a:ext cx="3733800" cy="4525963"/>
          </a:xfrm>
        </p:spPr>
        <p:txBody>
          <a:bodyPr/>
          <a:lstStyle/>
          <a:p>
            <a:r>
              <a:rPr lang="en-US" dirty="0" smtClean="0"/>
              <a:t>Debating so long that you delay voting on an issue. </a:t>
            </a: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3810000"/>
            <a:ext cx="3497036"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677529"/>
            <a:ext cx="3581400" cy="26825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4360122"/>
            <a:ext cx="2971800" cy="2455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61876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Gerrymander</a:t>
            </a:r>
            <a:endParaRPr lang="en-US" dirty="0"/>
          </a:p>
        </p:txBody>
      </p:sp>
      <p:sp>
        <p:nvSpPr>
          <p:cNvPr id="3" name="Content Placeholder 2"/>
          <p:cNvSpPr>
            <a:spLocks noGrp="1"/>
          </p:cNvSpPr>
          <p:nvPr>
            <p:ph idx="1"/>
          </p:nvPr>
        </p:nvSpPr>
        <p:spPr>
          <a:xfrm>
            <a:off x="457200" y="1600200"/>
            <a:ext cx="3810000" cy="4525963"/>
          </a:xfrm>
        </p:spPr>
        <p:txBody>
          <a:bodyPr/>
          <a:lstStyle/>
          <a:p>
            <a:r>
              <a:rPr lang="en-US" dirty="0" smtClean="0"/>
              <a:t>Redrawing voting districts to favor the party in power.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54707" y="-15240"/>
            <a:ext cx="2989293" cy="31394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124200"/>
            <a:ext cx="6317756"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3403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Gerrymandering</a:t>
            </a:r>
            <a:endParaRPr lang="en-US"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 y="1874520"/>
            <a:ext cx="4332224" cy="495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descr="http://t2.gstatic.com/images?q=tbn:ANd9GcRQvvFhnLlkuPXGoZjNFpko8o7srfZskglilSpl8rwGTrMGNoP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905000"/>
            <a:ext cx="4419600" cy="441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6479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648</TotalTime>
  <Words>919</Words>
  <Application>Microsoft Office PowerPoint</Application>
  <PresentationFormat>On-screen Show (4:3)</PresentationFormat>
  <Paragraphs>102</Paragraphs>
  <Slides>21</Slides>
  <Notes>4</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Legislative Branch</vt:lpstr>
      <vt:lpstr>Bicameral Legislature</vt:lpstr>
      <vt:lpstr>PowerPoint Presentation</vt:lpstr>
      <vt:lpstr>Expressed Powers</vt:lpstr>
      <vt:lpstr>Expressed Powers</vt:lpstr>
      <vt:lpstr>Constituent</vt:lpstr>
      <vt:lpstr>Filibuster</vt:lpstr>
      <vt:lpstr>Gerrymander</vt:lpstr>
      <vt:lpstr>Gerrymandering</vt:lpstr>
      <vt:lpstr>Florida Capitol - Tallahassee</vt:lpstr>
      <vt:lpstr>US Capitol – Washington DC</vt:lpstr>
      <vt:lpstr>State Committees</vt:lpstr>
      <vt:lpstr>PowerPoint Presentation</vt:lpstr>
      <vt:lpstr>Veto</vt:lpstr>
      <vt:lpstr>Pocket Veto</vt:lpstr>
      <vt:lpstr>Majority Party vs. Minority Party</vt:lpstr>
      <vt:lpstr>Special Interest Group</vt:lpstr>
      <vt:lpstr>Lobbyist</vt:lpstr>
      <vt:lpstr>Lobbyist</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Legislative Branch</dc:title>
  <dc:creator>its</dc:creator>
  <cp:lastModifiedBy>its</cp:lastModifiedBy>
  <cp:revision>19</cp:revision>
  <dcterms:created xsi:type="dcterms:W3CDTF">2013-03-22T14:14:46Z</dcterms:created>
  <dcterms:modified xsi:type="dcterms:W3CDTF">2013-04-08T18:36:12Z</dcterms:modified>
</cp:coreProperties>
</file>